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2" r:id="rId7"/>
    <p:sldId id="263" r:id="rId8"/>
    <p:sldId id="261" r:id="rId9"/>
    <p:sldId id="265" r:id="rId10"/>
    <p:sldId id="270" r:id="rId11"/>
    <p:sldId id="271" r:id="rId12"/>
    <p:sldId id="272" r:id="rId13"/>
    <p:sldId id="273" r:id="rId14"/>
    <p:sldId id="266" r:id="rId15"/>
    <p:sldId id="267" r:id="rId16"/>
    <p:sldId id="268" r:id="rId17"/>
    <p:sldId id="269" r:id="rId18"/>
  </p:sldIdLst>
  <p:sldSz cx="9144000" cy="6858000" type="screen4x3"/>
  <p:notesSz cx="6888163"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276"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CB81B8-2050-43F6-BA88-B0EEB171F353}" type="datetimeFigureOut">
              <a:rPr lang="it-IT" smtClean="0"/>
              <a:pPr/>
              <a:t>15/09/2022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4534DB-03E2-4763-AAAC-96A304AFEEC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B81B8-2050-43F6-BA88-B0EEB171F353}" type="datetimeFigureOut">
              <a:rPr lang="it-IT" smtClean="0"/>
              <a:pPr/>
              <a:t>15/09/2022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4534DB-03E2-4763-AAAC-96A304AFEEC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88641"/>
            <a:ext cx="7772400" cy="1584175"/>
          </a:xfrm>
        </p:spPr>
        <p:txBody>
          <a:bodyPr>
            <a:noAutofit/>
          </a:bodyPr>
          <a:lstStyle/>
          <a:p>
            <a:r>
              <a:rPr lang="it-IT" sz="4800" u="sng" dirty="0" smtClean="0"/>
              <a:t>PIANO  </a:t>
            </a:r>
            <a:r>
              <a:rPr lang="it-IT" sz="4800" u="sng" dirty="0" err="1" smtClean="0"/>
              <a:t>DI</a:t>
            </a:r>
            <a:r>
              <a:rPr lang="it-IT" sz="4800" u="sng" dirty="0" smtClean="0"/>
              <a:t>  EVACUAZIONE</a:t>
            </a:r>
            <a:endParaRPr lang="it-IT" sz="4800" u="sng" dirty="0"/>
          </a:p>
        </p:txBody>
      </p:sp>
      <p:sp>
        <p:nvSpPr>
          <p:cNvPr id="3" name="Sottotitolo 2"/>
          <p:cNvSpPr>
            <a:spLocks noGrp="1"/>
          </p:cNvSpPr>
          <p:nvPr>
            <p:ph type="subTitle" idx="1"/>
          </p:nvPr>
        </p:nvSpPr>
        <p:spPr>
          <a:xfrm>
            <a:off x="1371600" y="5157192"/>
            <a:ext cx="6400800" cy="481608"/>
          </a:xfrm>
        </p:spPr>
        <p:txBody>
          <a:bodyPr>
            <a:noAutofit/>
          </a:bodyPr>
          <a:lstStyle/>
          <a:p>
            <a:r>
              <a:rPr lang="it-IT" sz="4000" b="1" u="sng" dirty="0" smtClean="0"/>
              <a:t>USA IL CERVELLO</a:t>
            </a:r>
            <a:endParaRPr lang="it-IT" sz="4000" b="1" u="sng" dirty="0"/>
          </a:p>
        </p:txBody>
      </p:sp>
      <p:pic>
        <p:nvPicPr>
          <p:cNvPr id="1026" name="Picture 2" descr="C:\Users\Giuseppe\Desktop\dont-panic.jpg"/>
          <p:cNvPicPr>
            <a:picLocks noChangeAspect="1" noChangeArrowheads="1"/>
          </p:cNvPicPr>
          <p:nvPr/>
        </p:nvPicPr>
        <p:blipFill>
          <a:blip r:embed="rId2" cstate="print"/>
          <a:srcRect/>
          <a:stretch>
            <a:fillRect/>
          </a:stretch>
        </p:blipFill>
        <p:spPr bwMode="auto">
          <a:xfrm>
            <a:off x="4560888" y="3421063"/>
            <a:ext cx="20637" cy="15875"/>
          </a:xfrm>
          <a:prstGeom prst="rect">
            <a:avLst/>
          </a:prstGeom>
          <a:noFill/>
        </p:spPr>
      </p:pic>
      <p:pic>
        <p:nvPicPr>
          <p:cNvPr id="1027" name="Picture 3" descr="C:\Users\Giuseppe\Desktop\dont-panic.jpg"/>
          <p:cNvPicPr>
            <a:picLocks noChangeAspect="1" noChangeArrowheads="1"/>
          </p:cNvPicPr>
          <p:nvPr/>
        </p:nvPicPr>
        <p:blipFill>
          <a:blip r:embed="rId2" cstate="print"/>
          <a:srcRect/>
          <a:stretch>
            <a:fillRect/>
          </a:stretch>
        </p:blipFill>
        <p:spPr bwMode="auto">
          <a:xfrm>
            <a:off x="4560888" y="3421063"/>
            <a:ext cx="20637" cy="15875"/>
          </a:xfrm>
          <a:prstGeom prst="rect">
            <a:avLst/>
          </a:prstGeom>
          <a:noFill/>
        </p:spPr>
      </p:pic>
      <p:pic>
        <p:nvPicPr>
          <p:cNvPr id="1028" name="Picture 4" descr="C:\Users\Giuseppe\Desktop\dont-panic.jpg"/>
          <p:cNvPicPr>
            <a:picLocks noChangeAspect="1" noChangeArrowheads="1"/>
          </p:cNvPicPr>
          <p:nvPr/>
        </p:nvPicPr>
        <p:blipFill>
          <a:blip r:embed="rId3" cstate="print"/>
          <a:srcRect/>
          <a:stretch>
            <a:fillRect/>
          </a:stretch>
        </p:blipFill>
        <p:spPr bwMode="auto">
          <a:xfrm>
            <a:off x="2195736" y="1628800"/>
            <a:ext cx="4032448" cy="302433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23554" name="Picture 2" descr="C:\Users\Giuseppe\Desktop\RSPP\Gestione Emergenza\Pianta Via Pitia piano secondo 2.jpg"/>
          <p:cNvPicPr>
            <a:picLocks noChangeAspect="1" noChangeArrowheads="1"/>
          </p:cNvPicPr>
          <p:nvPr/>
        </p:nvPicPr>
        <p:blipFill>
          <a:blip r:embed="rId2" cstate="print"/>
          <a:srcRect/>
          <a:stretch>
            <a:fillRect/>
          </a:stretch>
        </p:blipFill>
        <p:spPr bwMode="auto">
          <a:xfrm>
            <a:off x="-304800" y="-14288"/>
            <a:ext cx="9753600" cy="688657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24578" name="Picture 2" descr="C:\Users\Giuseppe\Desktop\RSPP\Gestione Emergenza\Pianta Via Pitia  piano terzo 3.jpg"/>
          <p:cNvPicPr>
            <a:picLocks noChangeAspect="1" noChangeArrowheads="1"/>
          </p:cNvPicPr>
          <p:nvPr/>
        </p:nvPicPr>
        <p:blipFill>
          <a:blip r:embed="rId2" cstate="print"/>
          <a:srcRect/>
          <a:stretch>
            <a:fillRect/>
          </a:stretch>
        </p:blipFill>
        <p:spPr bwMode="auto">
          <a:xfrm>
            <a:off x="-304800" y="-14288"/>
            <a:ext cx="9753600" cy="68865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25602" name="Picture 2" descr="C:\Users\Giuseppe\Desktop\RSPP\Gestione Emergenza\Pianta Via Pitia piano quarto 4.jpg"/>
          <p:cNvPicPr>
            <a:picLocks noChangeAspect="1" noChangeArrowheads="1"/>
          </p:cNvPicPr>
          <p:nvPr/>
        </p:nvPicPr>
        <p:blipFill>
          <a:blip r:embed="rId2" cstate="print"/>
          <a:srcRect/>
          <a:stretch>
            <a:fillRect/>
          </a:stretch>
        </p:blipFill>
        <p:spPr bwMode="auto">
          <a:xfrm>
            <a:off x="-304800" y="-14288"/>
            <a:ext cx="9753600" cy="68865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26626" name="Picture 2" descr="C:\Users\Giuseppe\Desktop\RSPP\Gestione Emergenza\Pianta Via Pitia piano QUINTO 5.jpg"/>
          <p:cNvPicPr>
            <a:picLocks noChangeAspect="1" noChangeArrowheads="1"/>
          </p:cNvPicPr>
          <p:nvPr/>
        </p:nvPicPr>
        <p:blipFill>
          <a:blip r:embed="rId2" cstate="print"/>
          <a:srcRect/>
          <a:stretch>
            <a:fillRect/>
          </a:stretch>
        </p:blipFill>
        <p:spPr bwMode="auto">
          <a:xfrm>
            <a:off x="-304800" y="-14288"/>
            <a:ext cx="9753600" cy="688657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NORME </a:t>
            </a:r>
            <a:r>
              <a:rPr lang="it-IT" sz="2400" b="1" dirty="0" err="1" smtClean="0"/>
              <a:t>DI</a:t>
            </a:r>
            <a:r>
              <a:rPr lang="it-IT" sz="2400" b="1" dirty="0" smtClean="0"/>
              <a:t> COMPORTAMENTO DEGLI  ALUNNI</a:t>
            </a:r>
            <a:r>
              <a:rPr lang="it-IT" sz="2400" dirty="0" smtClean="0"/>
              <a:t/>
            </a:r>
            <a:br>
              <a:rPr lang="it-IT" sz="2400" dirty="0" smtClean="0"/>
            </a:br>
            <a:endParaRPr lang="it-IT" sz="2400" dirty="0"/>
          </a:p>
        </p:txBody>
      </p:sp>
      <p:sp>
        <p:nvSpPr>
          <p:cNvPr id="3" name="Segnaposto contenuto 2"/>
          <p:cNvSpPr>
            <a:spLocks noGrp="1"/>
          </p:cNvSpPr>
          <p:nvPr>
            <p:ph idx="1"/>
          </p:nvPr>
        </p:nvSpPr>
        <p:spPr>
          <a:xfrm>
            <a:off x="457200" y="1052736"/>
            <a:ext cx="8291264" cy="5328591"/>
          </a:xfrm>
        </p:spPr>
        <p:txBody>
          <a:bodyPr>
            <a:noAutofit/>
          </a:bodyPr>
          <a:lstStyle/>
          <a:p>
            <a:pPr algn="just"/>
            <a:r>
              <a:rPr lang="it-IT" sz="1050" dirty="0" smtClean="0"/>
              <a:t>Al verificarsi di una emergenza (anche in assenza del docente), gli allievi, coordinati dal rappresentante di classe, verificheranno che nessuno dei compagni abbia subito danni fisici; in caso contrario gli illesi cercheranno di soccorrere i feriti. Se i danni eventualmente riportati da qualcuno apparissero gravi, in attesa dei soccorsi, sarà opportuno intervenire solo blandamente sui feriti, procurando di spostarli solo se la permanenza in quel luogo  costituisce un ulteriore elemento di pericolo.</a:t>
            </a:r>
          </a:p>
          <a:p>
            <a:r>
              <a:rPr lang="it-IT" sz="1050" dirty="0" smtClean="0"/>
              <a:t>Nell'ipotesi in cui l'aula fosse invasa dal fumo di un incendio, gli allievi si dovranno allontanare dalla porta, portarsi verso le finestre, rimuoverne gli eventuali tendaggi ed aprirle; ove questa operazione non fosse possibile, in presenza di fumo è indispensabile sdraiarsi sul pavimento, stringere sulla bocca e sul naso un fazzoletto inumidito, e inspirare tenendo la bocca chiusa.</a:t>
            </a:r>
          </a:p>
          <a:p>
            <a:pPr algn="just"/>
            <a:r>
              <a:rPr lang="it-IT" sz="1050" dirty="0" smtClean="0"/>
              <a:t>E' bene che all'inizio dell'anno scolastico tra gli studenti della classe ne vengano scelti quattro, due dei quali chiameremo "</a:t>
            </a:r>
            <a:r>
              <a:rPr lang="it-IT" sz="1050" dirty="0" err="1" smtClean="0"/>
              <a:t>aprifila</a:t>
            </a:r>
            <a:r>
              <a:rPr lang="it-IT" sz="1050" dirty="0" smtClean="0"/>
              <a:t>" e due "serrafila". Questi allievi durante il percorso dall'aula all'area di raccolta svolgeranno funzione di guida (</a:t>
            </a:r>
            <a:r>
              <a:rPr lang="it-IT" sz="1050" dirty="0" err="1" smtClean="0"/>
              <a:t>aprifila</a:t>
            </a:r>
            <a:r>
              <a:rPr lang="it-IT" sz="1050" dirty="0" smtClean="0"/>
              <a:t>), o di controllo del gruppo per evitarne la dispersione (serrafila).</a:t>
            </a:r>
          </a:p>
          <a:p>
            <a:r>
              <a:rPr lang="it-IT" sz="1050" b="1" dirty="0" smtClean="0"/>
              <a:t> </a:t>
            </a:r>
          </a:p>
          <a:p>
            <a:r>
              <a:rPr lang="it-IT" sz="1050" b="1" dirty="0" smtClean="0"/>
              <a:t>Al segnale di preallarme :</a:t>
            </a:r>
          </a:p>
          <a:p>
            <a:pPr lvl="0"/>
            <a:r>
              <a:rPr lang="it-IT" sz="1050" dirty="0" smtClean="0"/>
              <a:t>Anche in assenza del docente, un rappresentante di classe, provvederà a munirsi del registro di classe.</a:t>
            </a:r>
          </a:p>
          <a:p>
            <a:pPr lvl="0"/>
            <a:r>
              <a:rPr lang="it-IT" sz="1050" dirty="0" smtClean="0"/>
              <a:t>gli allievi si prepareranno ad abbandonare l'aula, disponendosi ordinatamente in fila in prossimità della porta, con in testa gli allievi </a:t>
            </a:r>
            <a:r>
              <a:rPr lang="it-IT" sz="1050" dirty="0" err="1" smtClean="0"/>
              <a:t>aprifila</a:t>
            </a:r>
            <a:r>
              <a:rPr lang="it-IT" sz="1050" dirty="0" smtClean="0"/>
              <a:t> ed in coda gli allievi serrafila, così come preventivamente individuati; in caso di sisma, durante l'intervallo di tempo che intercorre tra la diramazione del segnale di preallarme e la diramazione del segnale di allarme, gli allievi avranno cura di allontanarsi dalle finestre vetrate, spostandosi possibilmente verso le murature portanti (in genere la parete che corrisponde al corridoio) o i pilastri di cemento armato, proteggendosi con ogni mezzo dall'eventuale caduta di calcinacci;</a:t>
            </a:r>
          </a:p>
          <a:p>
            <a:pPr>
              <a:buNone/>
            </a:pPr>
            <a:endParaRPr lang="it-IT" sz="1050" dirty="0" smtClean="0"/>
          </a:p>
          <a:p>
            <a:r>
              <a:rPr lang="it-IT" sz="1050" b="1" dirty="0" smtClean="0"/>
              <a:t>Al segnale di allarme :</a:t>
            </a:r>
          </a:p>
          <a:p>
            <a:pPr lvl="0"/>
            <a:r>
              <a:rPr lang="it-IT" sz="1050" dirty="0" smtClean="0"/>
              <a:t>In presenza del docente: gli allievi, possibilmente in fila per due, abbandoneranno con immediatezza, ordinatamente la classe, lasciando sul posto l'equipaggiamento personale;</a:t>
            </a:r>
          </a:p>
          <a:p>
            <a:pPr lvl="0"/>
            <a:r>
              <a:rPr lang="it-IT" sz="1050" dirty="0" smtClean="0"/>
              <a:t>in assenza del docente: uno dei rappresentanti di classe, munito del registro di classe, si porrà al fianco della fila e seguirà il percorso di uscita assegnato, controllando - coadiuvato dagli "</a:t>
            </a:r>
            <a:r>
              <a:rPr lang="it-IT" sz="1050" dirty="0" err="1" smtClean="0"/>
              <a:t>aprifila</a:t>
            </a:r>
            <a:r>
              <a:rPr lang="it-IT" sz="1050" dirty="0" smtClean="0"/>
              <a:t>" e dai "serrafila" - che i compagni, in fila per due, formino un gruppo compatto, intervenendo prontamente laddove si dovessero determinare situazioni critiche per l'effetto panico;</a:t>
            </a:r>
          </a:p>
          <a:p>
            <a:r>
              <a:rPr lang="it-IT" sz="1050" dirty="0" smtClean="0"/>
              <a:t>Le classi seguiranno i percorsi di fuga prestabiliti, oppure ‑ ove segnalato dal personale ausiliario, un percorso alternativo, procedendo sul lato opposto alle finestre vetrate, ed aggirando eventuali calcinacci o vetri infranti, fino a raggiungere l'area di raccolta assegnata;</a:t>
            </a:r>
          </a:p>
          <a:p>
            <a:r>
              <a:rPr lang="it-IT" sz="1050" dirty="0" smtClean="0"/>
              <a:t>Giunti all'esterno dell'edificio, nell'area di raccolta, in assenza del docente, il rappresentante di classe effettuerà il censimento dei compagni, per verificare che tutti abbiano lasciato l'edificio, compilerà l'allegato </a:t>
            </a:r>
            <a:r>
              <a:rPr lang="it-IT" sz="1050" dirty="0" err="1" smtClean="0"/>
              <a:t>n°</a:t>
            </a:r>
            <a:r>
              <a:rPr lang="it-IT" sz="1050" dirty="0" smtClean="0"/>
              <a:t> 5, posto all'interno del registro di classe e comunicherà all'operatore scolastico più vicino sia l'assenza del docente, che il risultato del censimento.</a:t>
            </a:r>
          </a:p>
          <a:p>
            <a:pPr>
              <a:buNone/>
            </a:pPr>
            <a:endParaRPr lang="it-IT" sz="105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rmAutofit/>
          </a:bodyPr>
          <a:lstStyle/>
          <a:p>
            <a:r>
              <a:rPr lang="it-IT" sz="2400" b="1" cap="all" dirty="0" smtClean="0"/>
              <a:t>PROCEDURE  </a:t>
            </a:r>
            <a:r>
              <a:rPr lang="it-IT" sz="2400" b="1" cap="all" dirty="0" err="1" smtClean="0"/>
              <a:t>DI</a:t>
            </a:r>
            <a:r>
              <a:rPr lang="it-IT" sz="2400" b="1" cap="all" dirty="0" smtClean="0"/>
              <a:t>  COMPORTAMENTO ED  EVACUAZIONE</a:t>
            </a:r>
            <a:r>
              <a:rPr lang="it-IT" sz="2400" i="1" cap="all" dirty="0" smtClean="0"/>
              <a:t/>
            </a:r>
            <a:br>
              <a:rPr lang="it-IT" sz="2400" i="1" cap="all" dirty="0" smtClean="0"/>
            </a:br>
            <a:r>
              <a:rPr lang="it-IT" sz="2400" b="1" dirty="0" smtClean="0"/>
              <a:t>- DISABILI  - </a:t>
            </a:r>
            <a:endParaRPr lang="it-IT" sz="2400" dirty="0"/>
          </a:p>
        </p:txBody>
      </p:sp>
      <p:sp>
        <p:nvSpPr>
          <p:cNvPr id="3" name="Segnaposto contenuto 2"/>
          <p:cNvSpPr>
            <a:spLocks noGrp="1"/>
          </p:cNvSpPr>
          <p:nvPr>
            <p:ph idx="1"/>
          </p:nvPr>
        </p:nvSpPr>
        <p:spPr>
          <a:xfrm>
            <a:off x="457200" y="1340768"/>
            <a:ext cx="8229600" cy="4785395"/>
          </a:xfrm>
        </p:spPr>
        <p:txBody>
          <a:bodyPr>
            <a:normAutofit fontScale="92500" lnSpcReduction="20000"/>
          </a:bodyPr>
          <a:lstStyle/>
          <a:p>
            <a:pPr algn="just"/>
            <a:r>
              <a:rPr lang="it-IT" sz="1100" b="1" dirty="0" smtClean="0"/>
              <a:t>Le classi in cui è presente anche un solo alunno disabile dovranno essere preferibilmente collocate al piano terra della struttura scolastica, salvo la necessità di usufruire di laboratori o servizi collocati al piano primo.</a:t>
            </a:r>
            <a:endParaRPr lang="it-IT" sz="1100" dirty="0" smtClean="0"/>
          </a:p>
          <a:p>
            <a:pPr algn="just"/>
            <a:r>
              <a:rPr lang="it-IT" sz="1100" b="1" dirty="0" smtClean="0"/>
              <a:t>E’ facoltà del Dirigente Scolastico dare incarico ai collaboratori scolastici (in funzione del proprio turno di servizio al piano terra), anche tramite incarico specifico, di provvedere personalmente in caso di </a:t>
            </a:r>
            <a:r>
              <a:rPr lang="it-IT" sz="1200" b="1" dirty="0" smtClean="0"/>
              <a:t>emergenza</a:t>
            </a:r>
            <a:r>
              <a:rPr lang="it-IT" sz="1100" b="1" dirty="0" smtClean="0"/>
              <a:t> all’evacuazione di ogni singolo alunno disabile sprovvisto di insegnante di sostegno e/o assistente all’autonomia o disabile temporaneo.</a:t>
            </a:r>
            <a:endParaRPr lang="it-IT" sz="1100" dirty="0" smtClean="0"/>
          </a:p>
          <a:p>
            <a:pPr algn="just"/>
            <a:r>
              <a:rPr lang="it-IT" sz="1100" b="1" dirty="0" smtClean="0"/>
              <a:t>Le procedure di seguito elencate riguardano tutti i disabili presenti nella struttura scolastica, compresi i disabili temporanei e quelli sprovvisti di insegnante di sostegno e/o assistente all’autonomia.</a:t>
            </a:r>
            <a:endParaRPr lang="it-IT" sz="1100" dirty="0" smtClean="0"/>
          </a:p>
          <a:p>
            <a:pPr>
              <a:buNone/>
            </a:pPr>
            <a:r>
              <a:rPr lang="it-IT" sz="1100" b="1" dirty="0" smtClean="0"/>
              <a:t> </a:t>
            </a:r>
            <a:endParaRPr lang="it-IT" sz="1100" dirty="0" smtClean="0"/>
          </a:p>
          <a:p>
            <a:pPr>
              <a:buNone/>
            </a:pPr>
            <a:r>
              <a:rPr lang="it-IT" sz="1100" b="1" dirty="0" smtClean="0"/>
              <a:t> </a:t>
            </a:r>
            <a:endParaRPr lang="it-IT" sz="1100" dirty="0" smtClean="0"/>
          </a:p>
          <a:p>
            <a:r>
              <a:rPr lang="it-IT" sz="1300" cap="all" dirty="0" smtClean="0"/>
              <a:t>  </a:t>
            </a:r>
            <a:r>
              <a:rPr lang="it-IT" sz="1300" b="1" cap="all" dirty="0" smtClean="0"/>
              <a:t>MISURE DA ATTUARSI  AL VERIFICARSI DELL’EMERGENZA</a:t>
            </a:r>
            <a:endParaRPr lang="it-IT" sz="1300" cap="all" dirty="0" smtClean="0"/>
          </a:p>
          <a:p>
            <a:pPr algn="just"/>
            <a:r>
              <a:rPr lang="it-IT" sz="1100" b="1" dirty="0" smtClean="0"/>
              <a:t>I criteri generali da seguire durante l’evacuazione delle persone disabili sono i seguenti :</a:t>
            </a:r>
            <a:endParaRPr lang="it-IT" sz="1100" dirty="0" smtClean="0"/>
          </a:p>
          <a:p>
            <a:pPr lvl="0" algn="just"/>
            <a:r>
              <a:rPr lang="it-IT" sz="1100" b="1" dirty="0" smtClean="0"/>
              <a:t>Attendere lo sfollamento delle altre persone ;</a:t>
            </a:r>
            <a:endParaRPr lang="it-IT" sz="1100" dirty="0" smtClean="0"/>
          </a:p>
          <a:p>
            <a:pPr lvl="0" algn="just"/>
            <a:r>
              <a:rPr lang="it-IT" sz="1100" b="1" dirty="0" smtClean="0"/>
              <a:t>Accompagnare, o far accompagnare, le persone con ridotte capacità motorie o sensoriali all’esterno dell’edificio scolastico </a:t>
            </a:r>
            <a:r>
              <a:rPr lang="it-IT" sz="1100" dirty="0" smtClean="0"/>
              <a:t>(area di raccolta);</a:t>
            </a:r>
          </a:p>
          <a:p>
            <a:pPr lvl="0" algn="just"/>
            <a:r>
              <a:rPr lang="it-IT" sz="1100" b="1" dirty="0" smtClean="0"/>
              <a:t>Qualora non fosse possibile raggiungere l’esterno dell’edificio, si dovrà provvedere al trasporto del disabile fino ad un luogo idoneo, possibilmente un locale dotato di finestra, in attesa dei soccorsi </a:t>
            </a:r>
            <a:r>
              <a:rPr lang="it-IT" sz="1100" dirty="0" smtClean="0"/>
              <a:t>(infatti, se nell’edificio non sono presenti “spazi calmi”, né adeguata compartimentazione degli ambienti, nell’eventualità che le scale siano inaccessibili e impraticabili si dovrà trovare/individuare un luogo sufficientemente lontano dal focolaio d’incendio e dotato di finestra accessibile dall’esterno, dove attendere l’arrivo dei soccorsi).</a:t>
            </a:r>
          </a:p>
          <a:p>
            <a:pPr lvl="0" algn="just"/>
            <a:r>
              <a:rPr lang="it-IT" sz="1100" b="1" dirty="0" smtClean="0"/>
              <a:t>Segnalare al Centralino di Emergenza o ad un altro Addetto Antincendio o Addetto all’Emergenza l’avvenuta evacuazione del disabile o l’impossibilità di effettuarla.</a:t>
            </a:r>
            <a:endParaRPr lang="it-IT" sz="1100" dirty="0" smtClean="0"/>
          </a:p>
          <a:p>
            <a:endParaRPr lang="it-IT" sz="1100" dirty="0" smtClean="0"/>
          </a:p>
          <a:p>
            <a:endParaRPr lang="it-IT" sz="1100" dirty="0" smtClean="0"/>
          </a:p>
          <a:p>
            <a:r>
              <a:rPr lang="it-IT" sz="1300" b="1" dirty="0" smtClean="0"/>
              <a:t>SCELTA DELLE MISURE DA ADOTTARE</a:t>
            </a:r>
            <a:endParaRPr lang="it-IT" sz="1300" dirty="0" smtClean="0"/>
          </a:p>
          <a:p>
            <a:r>
              <a:rPr lang="it-IT" sz="1100" b="1" dirty="0" smtClean="0"/>
              <a:t> </a:t>
            </a:r>
            <a:endParaRPr lang="it-IT" sz="1100" dirty="0" smtClean="0"/>
          </a:p>
          <a:p>
            <a:r>
              <a:rPr lang="it-IT" sz="1100" b="1" dirty="0" smtClean="0"/>
              <a:t>La  scelta delle misure da adottare è diversa a secondo della disabilità:</a:t>
            </a:r>
            <a:endParaRPr lang="it-IT" sz="1100" dirty="0" smtClean="0"/>
          </a:p>
          <a:p>
            <a:r>
              <a:rPr lang="it-IT" sz="1100" b="1" dirty="0" smtClean="0"/>
              <a:t>1.   Disabili motori : </a:t>
            </a:r>
            <a:r>
              <a:rPr lang="it-IT" sz="1100" dirty="0" smtClean="0"/>
              <a:t>scegliere un percorso di evacuazione accessibile (privo di ostacoli, gradini, ecc,) e fornire assistenza nel percorrerlo.</a:t>
            </a:r>
          </a:p>
          <a:p>
            <a:r>
              <a:rPr lang="it-IT" sz="1100" b="1" dirty="0" smtClean="0"/>
              <a:t>2.   Disabili sensoriali:</a:t>
            </a:r>
            <a:endParaRPr lang="it-IT" sz="1100" dirty="0" smtClean="0"/>
          </a:p>
          <a:p>
            <a:r>
              <a:rPr lang="it-IT" sz="1100" b="1" dirty="0" smtClean="0"/>
              <a:t>  	-  Uditivi:  </a:t>
            </a:r>
            <a:r>
              <a:rPr lang="it-IT" sz="1100" dirty="0" smtClean="0"/>
              <a:t>facilitare la comunicazione (lettura labiale, frasi brevi,  frasi scritte);</a:t>
            </a:r>
          </a:p>
          <a:p>
            <a:r>
              <a:rPr lang="it-IT" sz="1100" b="1" dirty="0" smtClean="0"/>
              <a:t>        	-  Visivi</a:t>
            </a:r>
            <a:r>
              <a:rPr lang="it-IT" sz="1100" dirty="0" smtClean="0"/>
              <a:t>:  manifestare la propria presenza, definire il pericolo, definire le azioni, guidarli per mano in</a:t>
            </a:r>
          </a:p>
          <a:p>
            <a:r>
              <a:rPr lang="it-IT" sz="1100" dirty="0" smtClean="0"/>
              <a:t>           luogo sicuro.</a:t>
            </a:r>
          </a:p>
          <a:p>
            <a:r>
              <a:rPr lang="it-IT" sz="1100" b="1" dirty="0" smtClean="0"/>
              <a:t> 3.  Disabili  cognitivi:  </a:t>
            </a:r>
            <a:r>
              <a:rPr lang="it-IT" sz="1100" dirty="0" smtClean="0"/>
              <a:t>assicurarsi della percezione del pericolo, fornire istruzioni semplici.</a:t>
            </a:r>
          </a:p>
          <a:p>
            <a:pPr>
              <a:buNone/>
            </a:pPr>
            <a:r>
              <a:rPr lang="it-IT" sz="1100" b="1" dirty="0" smtClean="0"/>
              <a:t/>
            </a:r>
            <a:br>
              <a:rPr lang="it-IT" sz="1100" b="1" dirty="0" smtClean="0"/>
            </a:br>
            <a:endParaRPr lang="it-IT" sz="1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ESTRATTO DAL PIANO </a:t>
            </a:r>
            <a:r>
              <a:rPr lang="it-IT" sz="2000" b="1" dirty="0" err="1" smtClean="0"/>
              <a:t>DI</a:t>
            </a:r>
            <a:r>
              <a:rPr lang="it-IT" sz="2000" b="1" dirty="0" smtClean="0"/>
              <a:t> EVACUAZIONE</a:t>
            </a:r>
            <a:r>
              <a:rPr lang="it-IT" sz="2000" dirty="0" smtClean="0"/>
              <a:t>   </a:t>
            </a:r>
            <a:r>
              <a:rPr lang="it-IT" sz="2000" b="1" dirty="0" smtClean="0"/>
              <a:t>DELL'EDIFICIO SCOLASTICO</a:t>
            </a:r>
            <a:r>
              <a:rPr lang="it-IT" sz="2000" dirty="0" smtClean="0"/>
              <a:t/>
            </a:r>
            <a:br>
              <a:rPr lang="it-IT" sz="2000" dirty="0" smtClean="0"/>
            </a:br>
            <a:r>
              <a:rPr lang="it-IT" sz="2000" b="1" cap="all" dirty="0" smtClean="0"/>
              <a:t>INFORMAZIONI PER I DOCENTI </a:t>
            </a:r>
            <a:endParaRPr lang="it-IT" sz="2000" dirty="0"/>
          </a:p>
        </p:txBody>
      </p:sp>
      <p:sp>
        <p:nvSpPr>
          <p:cNvPr id="3" name="Segnaposto contenuto 2"/>
          <p:cNvSpPr>
            <a:spLocks noGrp="1"/>
          </p:cNvSpPr>
          <p:nvPr>
            <p:ph idx="1"/>
          </p:nvPr>
        </p:nvSpPr>
        <p:spPr>
          <a:xfrm>
            <a:off x="457200" y="1268760"/>
            <a:ext cx="8229600" cy="5184576"/>
          </a:xfrm>
        </p:spPr>
        <p:txBody>
          <a:bodyPr>
            <a:normAutofit fontScale="25000" lnSpcReduction="20000"/>
          </a:bodyPr>
          <a:lstStyle/>
          <a:p>
            <a:pPr>
              <a:buNone/>
            </a:pPr>
            <a:r>
              <a:rPr lang="it-IT" b="1" dirty="0" smtClean="0"/>
              <a:t> 	</a:t>
            </a:r>
            <a:r>
              <a:rPr lang="it-IT" sz="3600" b="1" dirty="0" smtClean="0"/>
              <a:t>Da "Impariamo a difenderci dai rischi in casa, a scuola e nel territorio" - Ministero dell'Interno - Protezione civile.</a:t>
            </a:r>
            <a:endParaRPr lang="it-IT" sz="3600" dirty="0" smtClean="0"/>
          </a:p>
          <a:p>
            <a:pPr algn="just"/>
            <a:r>
              <a:rPr lang="it-IT" sz="3600" dirty="0" smtClean="0"/>
              <a:t>"Il piano di evacuazione è uno strumento operativo, specifico per ogni scuola, attraverso il quale possono essere studiate e pianificate le operazioni da compiere in caso di emergenza, al fine di consentire un esodo ordinato e sicuro di tutti gli occupanti di un edificio. </a:t>
            </a:r>
          </a:p>
          <a:p>
            <a:pPr algn="just"/>
            <a:r>
              <a:rPr lang="it-IT" sz="3600" dirty="0" smtClean="0"/>
              <a:t>Per tale ragione, visto anche il contributo fondamentale che fornisce nella gestione della sicurezza in un edificio scolastico, il D.M. 26.8.92, "Norme di prevenzione incendi per l'edilizia scolastica", ne ha riconosciuto l'importanza rendendolo obbligatorio nelle norme di esercizio."</a:t>
            </a:r>
          </a:p>
          <a:p>
            <a:r>
              <a:rPr lang="it-IT" sz="3600" b="1" dirty="0" smtClean="0"/>
              <a:t> </a:t>
            </a:r>
            <a:endParaRPr lang="it-IT" sz="3600" dirty="0" smtClean="0"/>
          </a:p>
          <a:p>
            <a:r>
              <a:rPr lang="it-IT" sz="3600" b="1" dirty="0" smtClean="0"/>
              <a:t>Il piano di evacuazione prevede tre ipotesi di rischio:</a:t>
            </a:r>
            <a:r>
              <a:rPr lang="it-IT" sz="3600" dirty="0" smtClean="0"/>
              <a:t> : </a:t>
            </a:r>
            <a:r>
              <a:rPr lang="it-IT" sz="3600" b="1" dirty="0" smtClean="0"/>
              <a:t>sisma, incendio, emergenza di tipo non specificato.</a:t>
            </a:r>
            <a:endParaRPr lang="it-IT" sz="3600" dirty="0" smtClean="0"/>
          </a:p>
          <a:p>
            <a:r>
              <a:rPr lang="it-IT" sz="3600" b="1" dirty="0" smtClean="0"/>
              <a:t> </a:t>
            </a:r>
            <a:endParaRPr lang="it-IT" sz="3600" dirty="0" smtClean="0"/>
          </a:p>
          <a:p>
            <a:r>
              <a:rPr lang="it-IT" sz="3600" dirty="0" smtClean="0"/>
              <a:t>Per il rischio sismico, possono verificarsi situazioni di diversa gravità. Sarà l'Ufficio di Presidenza, che comunque coordina le procedure per l'esodo, a dare indicazioni specifiche in funzioni dell'entità dei danni alla struttura.</a:t>
            </a:r>
          </a:p>
          <a:p>
            <a:r>
              <a:rPr lang="it-IT" sz="3600" b="1" dirty="0" smtClean="0"/>
              <a:t> </a:t>
            </a:r>
            <a:endParaRPr lang="it-IT" sz="3600" dirty="0" smtClean="0"/>
          </a:p>
          <a:p>
            <a:r>
              <a:rPr lang="it-IT" sz="3600" dirty="0" smtClean="0"/>
              <a:t>L'emergenza di tipo non specificato riguarda una generica ipotesi di rischio che, escluso il sisma o l'incendio, può comprendere eventi calamitosi di diversa natura, come un grave incidente nella zona industriale o un attentato terroristico. </a:t>
            </a:r>
            <a:r>
              <a:rPr lang="it-IT" sz="3600" b="1" dirty="0" smtClean="0"/>
              <a:t>I percorsi e le aree di raccolta (Via </a:t>
            </a:r>
            <a:r>
              <a:rPr lang="it-IT" sz="3600" b="1" dirty="0" err="1" smtClean="0"/>
              <a:t>Tisia</a:t>
            </a:r>
            <a:r>
              <a:rPr lang="it-IT" sz="3600" b="1" dirty="0" smtClean="0"/>
              <a:t> </a:t>
            </a:r>
            <a:r>
              <a:rPr lang="it-IT" sz="3600" b="1" dirty="0" smtClean="0"/>
              <a:t>1-2-3-4, </a:t>
            </a:r>
            <a:r>
              <a:rPr lang="it-IT" sz="3600" b="1" dirty="0" smtClean="0"/>
              <a:t>Via Pitia 1-2-3) sono le stesse che le </a:t>
            </a:r>
            <a:r>
              <a:rPr lang="it-IT" sz="3600" b="1" dirty="0" smtClean="0"/>
              <a:t>classi </a:t>
            </a:r>
            <a:r>
              <a:rPr lang="it-IT" sz="3600" b="1" dirty="0" smtClean="0"/>
              <a:t>percorrono ogni giorno in uscita dall’istituto.</a:t>
            </a:r>
          </a:p>
          <a:p>
            <a:r>
              <a:rPr lang="it-IT" sz="3600" dirty="0" smtClean="0"/>
              <a:t> </a:t>
            </a:r>
            <a:endParaRPr lang="it-IT" sz="3600" b="1" dirty="0" smtClean="0"/>
          </a:p>
          <a:p>
            <a:r>
              <a:rPr lang="it-IT" sz="3600" b="1" dirty="0" smtClean="0"/>
              <a:t>Al verificarsi di qualsiasi emergenza l'Ufficio di Presidenza ( o il rappresentante di plesso) farà diffondere prima un segnale di preallarme, e dopo un certo tempo (il più breve possibile) un segnale di allarme. </a:t>
            </a:r>
            <a:endParaRPr lang="it-IT" sz="3600" dirty="0" smtClean="0"/>
          </a:p>
          <a:p>
            <a:r>
              <a:rPr lang="it-IT" sz="3600" b="1" dirty="0" smtClean="0"/>
              <a:t> </a:t>
            </a:r>
            <a:endParaRPr lang="it-IT" sz="3600" dirty="0" smtClean="0"/>
          </a:p>
          <a:p>
            <a:r>
              <a:rPr lang="it-IT" sz="3600" b="1" i="1" dirty="0" smtClean="0"/>
              <a:t>Il segnale di preallarme avverte che c’è in corso una situazione di emergenza.</a:t>
            </a:r>
            <a:endParaRPr lang="it-IT" sz="3600" dirty="0" smtClean="0"/>
          </a:p>
          <a:p>
            <a:r>
              <a:rPr lang="it-IT" sz="3600" dirty="0" smtClean="0"/>
              <a:t>Con questo avviso il responsabile della sicurezza avverte che occorre  disporsi all’evacuazione dell’edificio, ed a raggiungere l'area di raccolta prestabilita.</a:t>
            </a:r>
          </a:p>
          <a:p>
            <a:r>
              <a:rPr lang="it-IT" sz="3600" b="1" i="1" dirty="0" smtClean="0"/>
              <a:t>Il segnale di allarme dà il via all'esodo</a:t>
            </a:r>
            <a:r>
              <a:rPr lang="it-IT" sz="3600" b="1" dirty="0" smtClean="0"/>
              <a:t>.</a:t>
            </a:r>
          </a:p>
          <a:p>
            <a:endParaRPr lang="it-IT" sz="3600" b="1" dirty="0" smtClean="0"/>
          </a:p>
          <a:p>
            <a:r>
              <a:rPr lang="it-IT" sz="4400" b="1" dirty="0" smtClean="0"/>
              <a:t>Via </a:t>
            </a:r>
            <a:r>
              <a:rPr lang="it-IT" sz="4400" b="1" dirty="0" err="1" smtClean="0"/>
              <a:t>Tisia</a:t>
            </a:r>
            <a:r>
              <a:rPr lang="it-IT" sz="4400" b="1" dirty="0" smtClean="0"/>
              <a:t> : Preallarme </a:t>
            </a:r>
            <a:r>
              <a:rPr lang="it-IT" sz="4000" b="1" dirty="0" smtClean="0"/>
              <a:t>- suono ininterrotto e prolungato della campanella.</a:t>
            </a:r>
          </a:p>
          <a:p>
            <a:r>
              <a:rPr lang="it-IT" sz="4000" b="1" dirty="0" smtClean="0"/>
              <a:t>                     </a:t>
            </a:r>
            <a:r>
              <a:rPr lang="it-IT" sz="4800" b="1" dirty="0" smtClean="0"/>
              <a:t>Allarme</a:t>
            </a:r>
            <a:r>
              <a:rPr lang="it-IT" sz="4000" b="1" dirty="0" smtClean="0"/>
              <a:t> -suono della sirena.</a:t>
            </a:r>
          </a:p>
          <a:p>
            <a:endParaRPr lang="it-IT" sz="900" b="1" dirty="0" smtClean="0"/>
          </a:p>
          <a:p>
            <a:r>
              <a:rPr lang="it-IT" sz="4400" b="1" dirty="0" smtClean="0"/>
              <a:t>Via Pitia : Preallarme - </a:t>
            </a:r>
            <a:r>
              <a:rPr lang="it-IT" sz="4000" b="1" dirty="0" smtClean="0"/>
              <a:t>suono intermittente della campanella.</a:t>
            </a:r>
          </a:p>
          <a:p>
            <a:r>
              <a:rPr lang="it-IT" sz="900" b="1" dirty="0" smtClean="0"/>
              <a:t>    </a:t>
            </a:r>
            <a:r>
              <a:rPr lang="it-IT" sz="4000" b="1" dirty="0" smtClean="0"/>
              <a:t>                    </a:t>
            </a:r>
            <a:r>
              <a:rPr lang="it-IT" sz="4400" b="1" dirty="0" smtClean="0"/>
              <a:t>Allarme -</a:t>
            </a:r>
            <a:r>
              <a:rPr lang="it-IT" sz="900" b="1" dirty="0" smtClean="0"/>
              <a:t> - </a:t>
            </a:r>
            <a:r>
              <a:rPr lang="it-IT" sz="4000" b="1" dirty="0" smtClean="0"/>
              <a:t>suono ininterrotto e prolungato della campanella.</a:t>
            </a:r>
          </a:p>
          <a:p>
            <a:endParaRPr lang="it-IT" sz="3600" b="1" dirty="0" smtClean="0"/>
          </a:p>
          <a:p>
            <a:r>
              <a:rPr lang="it-IT" sz="3600" b="1" u="sng" dirty="0" smtClean="0"/>
              <a:t>Solo  dopo il segnale di allarme la popolazione scolastica potrà abbandonare i locali -  non prima -.</a:t>
            </a:r>
            <a:endParaRPr lang="it-IT" sz="3600" dirty="0" smtClean="0"/>
          </a:p>
          <a:p>
            <a:r>
              <a:rPr lang="it-IT" sz="3600" b="1" dirty="0" smtClean="0"/>
              <a:t> </a:t>
            </a:r>
            <a:endParaRPr lang="it-IT" sz="3600" dirty="0" smtClean="0"/>
          </a:p>
          <a:p>
            <a:r>
              <a:rPr lang="it-IT" sz="3600" dirty="0" smtClean="0"/>
              <a:t>Nell'intervallo di tempo che va dal segnale di preallarme a quello di allarme il personale preposto verifica che tutte le vie di fuga siano praticabili in sicurezza e che le porte delle uscite di emergenza siano aperte.</a:t>
            </a:r>
          </a:p>
          <a:p>
            <a:r>
              <a:rPr lang="it-IT" sz="3600" dirty="0" smtClean="0"/>
              <a:t>Il rispetto di questi segnali convenzionali è fondamentale sia durante le esercitazioni che, specialmente,  nelle situazioni di emergenza.</a:t>
            </a:r>
          </a:p>
          <a:p>
            <a:r>
              <a:rPr lang="it-IT" sz="3600" b="1" dirty="0" smtClean="0"/>
              <a:t>La sede centrale, ad oggi, è già dotata di un impianto di diffusione sonora, che consentirà all'Ufficio di Presidenza di avvertire a voce tutte le classi. </a:t>
            </a:r>
            <a:endParaRPr lang="it-IT" sz="3600" dirty="0" smtClean="0"/>
          </a:p>
          <a:p>
            <a:r>
              <a:rPr lang="it-IT" sz="3600" dirty="0" smtClean="0"/>
              <a:t>Al fine di regolare e razionalizzare l'esodo della popolazione scolastica dall'edificio al verificarsi di una calamità, il </a:t>
            </a:r>
            <a:r>
              <a:rPr lang="it-IT" sz="3600" dirty="0" err="1" smtClean="0"/>
              <a:t>P.d.E.</a:t>
            </a:r>
            <a:r>
              <a:rPr lang="it-IT" sz="3600" dirty="0" smtClean="0"/>
              <a:t> ha previsto per ogni classe o locale della scuola uno specifico percorso di fuga e un'uscita esterna che studenti, docenti e personale non docente dovranno utilizzare per raggiungere - dopo la diramazione del segnale di allarme - l'area di raccolta, specificamente assegnata nel cortile della scuola.</a:t>
            </a:r>
          </a:p>
          <a:p>
            <a:r>
              <a:rPr lang="it-IT" sz="3600" dirty="0" smtClean="0"/>
              <a:t>In ogni aula, laboratorio ed ufficio è stato affisso un grafico con indicato il percorso da seguire durante l'esodo, l'uscita da utilizzare e l'area di raccolta da raggiungere. </a:t>
            </a:r>
          </a:p>
          <a:p>
            <a:endParaRPr lang="it-IT"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pPr lvl="0"/>
            <a:r>
              <a:rPr lang="it-IT" sz="2400" b="1" cap="all" dirty="0" smtClean="0"/>
              <a:t>NORME </a:t>
            </a:r>
            <a:r>
              <a:rPr lang="it-IT" sz="2400" b="1" cap="all" dirty="0" err="1" smtClean="0"/>
              <a:t>DI</a:t>
            </a:r>
            <a:r>
              <a:rPr lang="it-IT" sz="2400" b="1" cap="all" dirty="0" smtClean="0"/>
              <a:t> COMPORTAMENTO DEI DOCENTI</a:t>
            </a:r>
            <a:br>
              <a:rPr lang="it-IT" sz="2400" b="1" cap="all" dirty="0" smtClean="0"/>
            </a:br>
            <a:endParaRPr lang="it-IT" sz="2400" dirty="0"/>
          </a:p>
        </p:txBody>
      </p:sp>
      <p:sp>
        <p:nvSpPr>
          <p:cNvPr id="3" name="Segnaposto contenuto 2"/>
          <p:cNvSpPr>
            <a:spLocks noGrp="1"/>
          </p:cNvSpPr>
          <p:nvPr>
            <p:ph idx="1"/>
          </p:nvPr>
        </p:nvSpPr>
        <p:spPr>
          <a:xfrm>
            <a:off x="457200" y="548680"/>
            <a:ext cx="8229600" cy="5832648"/>
          </a:xfrm>
        </p:spPr>
        <p:txBody>
          <a:bodyPr>
            <a:noAutofit/>
          </a:bodyPr>
          <a:lstStyle/>
          <a:p>
            <a:pPr lvl="0" algn="just"/>
            <a:r>
              <a:rPr lang="it-IT" sz="800" dirty="0" smtClean="0"/>
              <a:t>Nell'ipotesi che si verifichi un incendio o un'emergenza di tipo non specificato, la situazione di rischio, da chiunque rilevata, dovrà essere comunicata - direttamente o tramite un operatore scolastico - al Capo d'Istituto.</a:t>
            </a:r>
          </a:p>
          <a:p>
            <a:pPr lvl="0" algn="just"/>
            <a:r>
              <a:rPr lang="it-IT" sz="800" dirty="0" smtClean="0"/>
              <a:t>Qualora la gravità dell'evento dovesse imporre provvedimenti immediati, volti alla salvaguardia dell'integrità fisica di un individuo o della collettività, ogni operatore scolastico può farsi parte attiva, delegando qualcuno di avvertire dell'emergenza la direzione della scuola.</a:t>
            </a:r>
          </a:p>
          <a:p>
            <a:pPr algn="just">
              <a:buNone/>
            </a:pPr>
            <a:r>
              <a:rPr lang="it-IT" sz="800" dirty="0" smtClean="0"/>
              <a:t> </a:t>
            </a:r>
          </a:p>
          <a:p>
            <a:pPr algn="just"/>
            <a:r>
              <a:rPr lang="it-IT" sz="800" b="1" dirty="0" smtClean="0"/>
              <a:t>Al segnale di preallarme  :</a:t>
            </a:r>
            <a:endParaRPr lang="it-IT" sz="800" dirty="0" smtClean="0"/>
          </a:p>
          <a:p>
            <a:pPr algn="just">
              <a:buNone/>
            </a:pPr>
            <a:endParaRPr lang="it-IT" sz="800" dirty="0" smtClean="0"/>
          </a:p>
          <a:p>
            <a:pPr lvl="0" algn="just"/>
            <a:r>
              <a:rPr lang="it-IT" sz="800" dirty="0" smtClean="0"/>
              <a:t>Il docente della classe  controllerà che nessun allievo abbia subito danni fisici; in caso contrario lo stesso docente  disporrà in modo che i compagni illesi soccorrano il  ferito o i feriti e li aiutino durante l'eventuale esodo;</a:t>
            </a:r>
          </a:p>
          <a:p>
            <a:pPr lvl="0" algn="just"/>
            <a:r>
              <a:rPr lang="it-IT" sz="800" dirty="0" smtClean="0"/>
              <a:t>in funzione della gravità dei danni eventualmente riportati, potrà essere opportuno intervenire solo blandamente sui feriti, procurando di spostarli solo se il permanere in una certa posizione o nell'aula può costituire un ulteriore elemento di pericolo;</a:t>
            </a:r>
          </a:p>
          <a:p>
            <a:pPr lvl="0" algn="just"/>
            <a:r>
              <a:rPr lang="it-IT" sz="800" b="1" dirty="0" smtClean="0"/>
              <a:t>il docente presente in aula, esercitando il proprio autocontrollo, si adopererà per scongiurare che gli allievi vengano sopraffatti dall'effetto panico;</a:t>
            </a:r>
          </a:p>
          <a:p>
            <a:pPr lvl="0" algn="just"/>
            <a:r>
              <a:rPr lang="it-IT" sz="800" dirty="0" smtClean="0"/>
              <a:t>nel caso di incendio, ove non fosse impossibile uscire dall'aula, nonostante l'ordine di evacuazione, gli allievi dovranno chiudere accuratamente la porta e tamponare nel miglior modo possibile le fessure per impedire l'infiltrazione del fumo; dovranno quindi portarsi presso le finestre, al fine di attirare l'attenzione dall'esterno, e si disporranno ad attendere con calma i soccorsi;</a:t>
            </a:r>
          </a:p>
          <a:p>
            <a:pPr lvl="0" algn="just"/>
            <a:r>
              <a:rPr lang="it-IT" sz="800" dirty="0" smtClean="0"/>
              <a:t>nell'ipotesi in cui l'aula fosse invasa dal fumo, gli allievi si dovranno allontanare dalla porta e avvicinarsi alle finestre, che dovranno essere aperte, dopo averne rimosso gli eventuali tendaggi. Ove non fosse possibile aprire le finestre, in presenza di fumo è indispensabile sdraiarsi sul pavimento, avvolgersi un fazzoletto, possibilmente inumidito, intorno alla bocca e sul naso e respirare tenendo la bocca chiusa.</a:t>
            </a:r>
          </a:p>
          <a:p>
            <a:pPr lvl="0" algn="just"/>
            <a:r>
              <a:rPr lang="it-IT" sz="800" dirty="0" smtClean="0"/>
              <a:t>invitando gli allievi a lasciare in classe gli effetti personali, il docente, munito del registro di classe, farà disporre ordinatamente in fila gli allievi in prossimità della porta, con in testa gli </a:t>
            </a:r>
            <a:r>
              <a:rPr lang="it-IT" sz="800" dirty="0" err="1" smtClean="0"/>
              <a:t>aprifila</a:t>
            </a:r>
            <a:r>
              <a:rPr lang="it-IT" sz="800" dirty="0" smtClean="0"/>
              <a:t> ed in coda i serrafila, così come preventivamente individuati. </a:t>
            </a:r>
          </a:p>
          <a:p>
            <a:pPr lvl="0" algn="just"/>
            <a:r>
              <a:rPr lang="it-IT" sz="800" dirty="0" smtClean="0"/>
              <a:t>nel caso di sisma, operatori scolastici ed allievi avranno cura di portarsi lontano dalle finestre vetrate, spostandosi possibilmente verso le murature portanti o i pilastri, proteggendosi con ogni mezzo dall'eventuale pericolo di caduta di calcinacci;</a:t>
            </a:r>
          </a:p>
          <a:p>
            <a:pPr algn="just">
              <a:buNone/>
            </a:pPr>
            <a:endParaRPr lang="it-IT" sz="800" dirty="0" smtClean="0"/>
          </a:p>
          <a:p>
            <a:pPr algn="just"/>
            <a:r>
              <a:rPr lang="it-IT" sz="800" b="1" dirty="0" smtClean="0"/>
              <a:t>Al segnale di allarme  :</a:t>
            </a:r>
            <a:endParaRPr lang="it-IT" sz="800" dirty="0" smtClean="0"/>
          </a:p>
          <a:p>
            <a:pPr algn="just">
              <a:buNone/>
            </a:pPr>
            <a:endParaRPr lang="it-IT" sz="800" dirty="0" smtClean="0"/>
          </a:p>
          <a:p>
            <a:pPr lvl="0" algn="just"/>
            <a:r>
              <a:rPr lang="it-IT" sz="800" dirty="0" smtClean="0"/>
              <a:t>gli allievi, accompagnati dai docenti, abbandoneranno con immediatezza ma ordinatamente la classe, seguendo i percorsi di fuga prestabiliti o - ove segnalato - i percorsi alternativi, fino a raggiungere l'area di raccolta assegnata;</a:t>
            </a:r>
          </a:p>
          <a:p>
            <a:pPr lvl="0" algn="just"/>
            <a:r>
              <a:rPr lang="it-IT" sz="800" dirty="0" smtClean="0"/>
              <a:t>l'insegnante - in sua assenza il rappresentante di classe - al fianco della fila, seguirà il percorso di uscita assegnato, controllando che gli alunni, affiancati per due, seguano da presso, intervenendo prontamente laddove si dovessero determinare situazioni critiche, evitando ove possibile zone coperte da calcinacci o vetri infranti, e procedendo sul lato opposto alle finestre vetrate;</a:t>
            </a:r>
          </a:p>
          <a:p>
            <a:pPr lvl="0" algn="just"/>
            <a:r>
              <a:rPr lang="it-IT" sz="800" dirty="0" smtClean="0"/>
              <a:t>gli alunni con difficoltà motorie, saranno assistiti direttamente dall'insegnante di sostegno o da un operatore scolastico preventivamente delegati, come da all. </a:t>
            </a:r>
            <a:r>
              <a:rPr lang="it-IT" sz="800" dirty="0" err="1" smtClean="0"/>
              <a:t>n°</a:t>
            </a:r>
            <a:r>
              <a:rPr lang="it-IT" sz="800" dirty="0" smtClean="0"/>
              <a:t> 3 del </a:t>
            </a:r>
            <a:r>
              <a:rPr lang="it-IT" sz="800" dirty="0" err="1" smtClean="0"/>
              <a:t>P.d.E</a:t>
            </a:r>
            <a:r>
              <a:rPr lang="it-IT" sz="800" dirty="0" smtClean="0"/>
              <a:t>..</a:t>
            </a:r>
          </a:p>
          <a:p>
            <a:pPr lvl="0" algn="just"/>
            <a:r>
              <a:rPr lang="it-IT" sz="800" dirty="0" smtClean="0"/>
              <a:t>per qualsiasi tipo di calamità - ove possibile - si favorirà l'esodo della popolazione scolastica sempre attraverso le aperture che portano ai cortili della scuola, tuttavia in situazioni di grave calamità, qualora le uscite di emergenza previste dal piano, comprese le alternative, fossero ostruite o comunque ne fosse impedito l'uso, potranno essere utilizzate anche le altre aperture che immettono sia sulla Via </a:t>
            </a:r>
            <a:r>
              <a:rPr lang="it-IT" sz="800" dirty="0" err="1" smtClean="0"/>
              <a:t>Tisia</a:t>
            </a:r>
            <a:r>
              <a:rPr lang="it-IT" sz="800" dirty="0" smtClean="0"/>
              <a:t>, sia su Via </a:t>
            </a:r>
            <a:r>
              <a:rPr lang="it-IT" sz="800" dirty="0" err="1" smtClean="0"/>
              <a:t>Polibio</a:t>
            </a:r>
            <a:r>
              <a:rPr lang="it-IT" sz="800" dirty="0" smtClean="0"/>
              <a:t>. In tal caso si consiglia di rientrare con la classe nel cortile, al fine di evitare che gli allievi si avventurino all'esterno dell'edificio scolastico, senza che sia stato  preventivamente verificato il regolare funzionamento dei servizi di trasporto urbano o extra-urbano, o la sicurezza del rientro a casa degli allievi.</a:t>
            </a:r>
          </a:p>
          <a:p>
            <a:pPr lvl="0" algn="just"/>
            <a:r>
              <a:rPr lang="it-IT" sz="800" dirty="0" smtClean="0"/>
              <a:t>nel caso che durante l'esodo si verifichino degli imprevisti, il docente o il suo sostituto stabilirà come comportarsi in base a proprie valutazioni del momento; in ogni caso si dovrà procede con rapidità ma con calma, al fine di ridurre le possibilità di cadute che possono rivelarsi fatali per il singolo, come per il gruppo;</a:t>
            </a:r>
          </a:p>
          <a:p>
            <a:pPr lvl="0" algn="just"/>
            <a:r>
              <a:rPr lang="it-IT" sz="800" dirty="0" smtClean="0"/>
              <a:t>appena raggiunta l'area di raccolta, il docente effettuerà un controllo degli allievi presenti e compilerà il modulo di evacuazione (all. </a:t>
            </a:r>
            <a:r>
              <a:rPr lang="it-IT" sz="800" dirty="0" err="1" smtClean="0"/>
              <a:t>n°</a:t>
            </a:r>
            <a:r>
              <a:rPr lang="it-IT" sz="800" dirty="0" smtClean="0"/>
              <a:t> 5 del </a:t>
            </a:r>
            <a:r>
              <a:rPr lang="it-IT" sz="800" dirty="0" err="1" smtClean="0"/>
              <a:t>P.d.E.</a:t>
            </a:r>
            <a:r>
              <a:rPr lang="it-IT" sz="800" dirty="0" smtClean="0"/>
              <a:t>), conservato all'interno del registro di classe, che dovrà pervenire sollecitamente all'Uff. di Presidenza.</a:t>
            </a:r>
          </a:p>
          <a:p>
            <a:pPr lvl="0" algn="just"/>
            <a:endParaRPr lang="it-IT" sz="800" dirty="0" smtClean="0"/>
          </a:p>
          <a:p>
            <a:pPr lvl="0" algn="just"/>
            <a:endParaRPr lang="it-IT" sz="800" dirty="0" smtClean="0"/>
          </a:p>
          <a:p>
            <a:pPr lvl="0" algn="just"/>
            <a:endParaRPr lang="it-IT" sz="800" dirty="0" smtClean="0"/>
          </a:p>
          <a:p>
            <a:pPr lvl="0" algn="just"/>
            <a:endParaRPr lang="it-IT" sz="800" dirty="0" smtClean="0"/>
          </a:p>
          <a:p>
            <a:pPr algn="just">
              <a:buNone/>
            </a:pPr>
            <a:endParaRPr lang="it-IT" sz="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u="sng" dirty="0" smtClean="0"/>
              <a:t>IPOTESI  </a:t>
            </a:r>
            <a:r>
              <a:rPr lang="it-IT" b="1" u="sng" dirty="0" err="1" smtClean="0"/>
              <a:t>DI</a:t>
            </a:r>
            <a:r>
              <a:rPr lang="it-IT" b="1" u="sng" dirty="0" smtClean="0"/>
              <a:t>  RISCHIO</a:t>
            </a:r>
            <a:endParaRPr lang="it-IT" b="1" u="sng" dirty="0"/>
          </a:p>
        </p:txBody>
      </p:sp>
      <p:sp>
        <p:nvSpPr>
          <p:cNvPr id="3" name="Segnaposto contenuto 2"/>
          <p:cNvSpPr>
            <a:spLocks noGrp="1"/>
          </p:cNvSpPr>
          <p:nvPr>
            <p:ph idx="1"/>
          </p:nvPr>
        </p:nvSpPr>
        <p:spPr/>
        <p:txBody>
          <a:bodyPr/>
          <a:lstStyle/>
          <a:p>
            <a:pPr lvl="0"/>
            <a:r>
              <a:rPr lang="it-IT" dirty="0" smtClean="0"/>
              <a:t>SISMA</a:t>
            </a:r>
            <a:endParaRPr lang="it-IT" dirty="0"/>
          </a:p>
          <a:p>
            <a:pPr lvl="0"/>
            <a:endParaRPr lang="it-IT" dirty="0" smtClean="0"/>
          </a:p>
          <a:p>
            <a:pPr lvl="0"/>
            <a:r>
              <a:rPr lang="it-IT" dirty="0" smtClean="0"/>
              <a:t>INCENDIO</a:t>
            </a:r>
            <a:endParaRPr lang="it-IT" dirty="0"/>
          </a:p>
          <a:p>
            <a:pPr lvl="0"/>
            <a:endParaRPr lang="it-IT" dirty="0" smtClean="0"/>
          </a:p>
          <a:p>
            <a:pPr lvl="0"/>
            <a:r>
              <a:rPr lang="it-IT" dirty="0" smtClean="0"/>
              <a:t>Emergenza </a:t>
            </a:r>
            <a:r>
              <a:rPr lang="it-IT" dirty="0"/>
              <a:t>di tipo non specificato.</a:t>
            </a:r>
          </a:p>
          <a:p>
            <a:r>
              <a:rPr lang="it-IT" sz="2000" dirty="0"/>
              <a:t>Quest'ultima comprendente qualsiasi ipotesi di rischio, fatta eccezione per terremoti e incendi.</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u="sng" dirty="0" smtClean="0"/>
              <a:t>PREALLARME  E  ALLARME</a:t>
            </a:r>
            <a:endParaRPr lang="it-IT" u="sng" dirty="0"/>
          </a:p>
        </p:txBody>
      </p:sp>
      <p:sp>
        <p:nvSpPr>
          <p:cNvPr id="3" name="Segnaposto contenuto 2"/>
          <p:cNvSpPr>
            <a:spLocks noGrp="1"/>
          </p:cNvSpPr>
          <p:nvPr>
            <p:ph sz="half" idx="1"/>
          </p:nvPr>
        </p:nvSpPr>
        <p:spPr/>
        <p:txBody>
          <a:bodyPr>
            <a:normAutofit fontScale="92500" lnSpcReduction="10000"/>
          </a:bodyPr>
          <a:lstStyle/>
          <a:p>
            <a:r>
              <a:rPr lang="it-IT" b="1" u="sng" dirty="0" smtClean="0"/>
              <a:t>Via  </a:t>
            </a:r>
            <a:r>
              <a:rPr lang="it-IT" b="1" u="sng" dirty="0" err="1" smtClean="0"/>
              <a:t>Tisia</a:t>
            </a:r>
            <a:endParaRPr lang="it-IT" b="1" u="sng" dirty="0" smtClean="0"/>
          </a:p>
          <a:p>
            <a:endParaRPr lang="it-IT" sz="2000" dirty="0" smtClean="0"/>
          </a:p>
          <a:p>
            <a:r>
              <a:rPr lang="it-IT" sz="2000" b="1" u="sng" dirty="0" smtClean="0"/>
              <a:t>Preallarme</a:t>
            </a:r>
            <a:r>
              <a:rPr lang="it-IT" sz="2000" b="1" dirty="0" smtClean="0"/>
              <a:t>: suono continuo della campanella (30 secondi)</a:t>
            </a:r>
          </a:p>
          <a:p>
            <a:endParaRPr lang="it-IT" sz="2000" dirty="0"/>
          </a:p>
          <a:p>
            <a:r>
              <a:rPr lang="it-IT" sz="2000" b="1" u="sng" dirty="0" smtClean="0"/>
              <a:t>Allarme </a:t>
            </a:r>
            <a:r>
              <a:rPr lang="it-IT" sz="2000" b="1" dirty="0" smtClean="0"/>
              <a:t>: suono della Sirena</a:t>
            </a:r>
          </a:p>
          <a:p>
            <a:endParaRPr lang="it-IT" sz="2000" b="1" dirty="0"/>
          </a:p>
          <a:p>
            <a:endParaRPr lang="it-IT" sz="2000" b="1" dirty="0" smtClean="0"/>
          </a:p>
          <a:p>
            <a:endParaRPr lang="it-IT" sz="2000" b="1" dirty="0"/>
          </a:p>
          <a:p>
            <a:r>
              <a:rPr lang="it-IT" sz="2200" b="1" i="1" dirty="0"/>
              <a:t>Il segnale di allarme </a:t>
            </a:r>
            <a:r>
              <a:rPr lang="it-IT" sz="2200" b="1" i="1" dirty="0" smtClean="0"/>
              <a:t>dà </a:t>
            </a:r>
            <a:r>
              <a:rPr lang="it-IT" sz="2200" b="1" i="1" dirty="0"/>
              <a:t>il via all'esodo</a:t>
            </a:r>
            <a:r>
              <a:rPr lang="it-IT" sz="2200" b="1" dirty="0"/>
              <a:t>. </a:t>
            </a:r>
          </a:p>
          <a:p>
            <a:r>
              <a:rPr lang="it-IT" sz="2000" b="1" u="sng" dirty="0"/>
              <a:t>Solo  dopo </a:t>
            </a:r>
            <a:r>
              <a:rPr lang="it-IT" sz="2000" b="1" u="sng" dirty="0" smtClean="0"/>
              <a:t>il segnale di allarme la </a:t>
            </a:r>
            <a:r>
              <a:rPr lang="it-IT" sz="2000" b="1" u="sng" dirty="0"/>
              <a:t>popolazione scolastica potrà abbandonare i locali -  non prima -.</a:t>
            </a:r>
            <a:endParaRPr lang="it-IT" sz="2000" dirty="0"/>
          </a:p>
          <a:p>
            <a:endParaRPr lang="it-IT" sz="2000" b="1" dirty="0"/>
          </a:p>
        </p:txBody>
      </p:sp>
      <p:sp>
        <p:nvSpPr>
          <p:cNvPr id="4" name="Segnaposto contenuto 3"/>
          <p:cNvSpPr>
            <a:spLocks noGrp="1"/>
          </p:cNvSpPr>
          <p:nvPr>
            <p:ph sz="half" idx="2"/>
          </p:nvPr>
        </p:nvSpPr>
        <p:spPr/>
        <p:txBody>
          <a:bodyPr>
            <a:normAutofit fontScale="92500" lnSpcReduction="10000"/>
          </a:bodyPr>
          <a:lstStyle/>
          <a:p>
            <a:r>
              <a:rPr lang="it-IT" b="1" u="sng" dirty="0" smtClean="0"/>
              <a:t>Via Pitia</a:t>
            </a:r>
          </a:p>
          <a:p>
            <a:endParaRPr lang="it-IT" sz="2000" dirty="0"/>
          </a:p>
          <a:p>
            <a:r>
              <a:rPr lang="it-IT" sz="2000" b="1" u="sng" dirty="0" smtClean="0"/>
              <a:t>Preallarme</a:t>
            </a:r>
            <a:r>
              <a:rPr lang="it-IT" sz="2000" b="1" dirty="0" smtClean="0"/>
              <a:t>: suono intermittente  della campanella (30 secondi)</a:t>
            </a:r>
          </a:p>
          <a:p>
            <a:endParaRPr lang="it-IT" sz="2000" dirty="0" smtClean="0"/>
          </a:p>
          <a:p>
            <a:r>
              <a:rPr lang="it-IT" sz="2000" b="1" u="sng" dirty="0"/>
              <a:t>A</a:t>
            </a:r>
            <a:r>
              <a:rPr lang="it-IT" sz="2000" b="1" u="sng" dirty="0" smtClean="0"/>
              <a:t>llarme</a:t>
            </a:r>
            <a:r>
              <a:rPr lang="it-IT" sz="2000" b="1" dirty="0" smtClean="0"/>
              <a:t>: suono continuo della campanella</a:t>
            </a:r>
          </a:p>
          <a:p>
            <a:endParaRPr lang="it-IT"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u="sng" dirty="0" smtClean="0"/>
              <a:t>PERCORSI  E  AREE  </a:t>
            </a:r>
            <a:r>
              <a:rPr lang="it-IT" b="1" u="sng" dirty="0" err="1" smtClean="0"/>
              <a:t>DI</a:t>
            </a:r>
            <a:r>
              <a:rPr lang="it-IT" b="1" u="sng" dirty="0" smtClean="0"/>
              <a:t>  RACCOLTA</a:t>
            </a:r>
            <a:endParaRPr lang="it-IT" b="1" u="sng" dirty="0"/>
          </a:p>
        </p:txBody>
      </p:sp>
      <p:sp>
        <p:nvSpPr>
          <p:cNvPr id="3" name="Segnaposto testo 2"/>
          <p:cNvSpPr>
            <a:spLocks noGrp="1"/>
          </p:cNvSpPr>
          <p:nvPr>
            <p:ph type="body" idx="1"/>
          </p:nvPr>
        </p:nvSpPr>
        <p:spPr/>
        <p:txBody>
          <a:bodyPr/>
          <a:lstStyle/>
          <a:p>
            <a:r>
              <a:rPr lang="it-IT" u="sng" dirty="0" smtClean="0"/>
              <a:t>VIA  TISIA</a:t>
            </a:r>
            <a:endParaRPr lang="it-IT" u="sng" dirty="0"/>
          </a:p>
        </p:txBody>
      </p:sp>
      <p:sp>
        <p:nvSpPr>
          <p:cNvPr id="4" name="Segnaposto contenuto 3"/>
          <p:cNvSpPr>
            <a:spLocks noGrp="1"/>
          </p:cNvSpPr>
          <p:nvPr>
            <p:ph sz="half" idx="2"/>
          </p:nvPr>
        </p:nvSpPr>
        <p:spPr/>
        <p:txBody>
          <a:bodyPr>
            <a:normAutofit/>
          </a:bodyPr>
          <a:lstStyle/>
          <a:p>
            <a:r>
              <a:rPr lang="it-IT" sz="2000" dirty="0"/>
              <a:t>I percorsi e le aree di raccolta (</a:t>
            </a:r>
            <a:r>
              <a:rPr lang="it-IT" sz="2000" dirty="0" smtClean="0"/>
              <a:t>1-2-3-4) </a:t>
            </a:r>
            <a:r>
              <a:rPr lang="it-IT" sz="2000" dirty="0"/>
              <a:t>sono </a:t>
            </a:r>
            <a:r>
              <a:rPr lang="it-IT" sz="2000" dirty="0" smtClean="0"/>
              <a:t>gli stessi </a:t>
            </a:r>
            <a:r>
              <a:rPr lang="it-IT" sz="2000" dirty="0"/>
              <a:t>che le </a:t>
            </a:r>
            <a:r>
              <a:rPr lang="it-IT" sz="2000" dirty="0" smtClean="0"/>
              <a:t>classi </a:t>
            </a:r>
            <a:r>
              <a:rPr lang="it-IT" sz="2000" dirty="0"/>
              <a:t>percorrono ogni giorno in uscita dall’istituto</a:t>
            </a:r>
            <a:r>
              <a:rPr lang="it-IT" sz="2000" dirty="0" smtClean="0"/>
              <a:t>.</a:t>
            </a:r>
          </a:p>
          <a:p>
            <a:r>
              <a:rPr lang="it-IT" b="1" dirty="0" smtClean="0"/>
              <a:t>In caso di Evacuazione gli alunni col docente accompagnatore si dirigono tutti nel cortile centrale.</a:t>
            </a:r>
            <a:endParaRPr lang="it-IT" b="1" dirty="0"/>
          </a:p>
        </p:txBody>
      </p:sp>
      <p:sp>
        <p:nvSpPr>
          <p:cNvPr id="5" name="Segnaposto testo 4"/>
          <p:cNvSpPr>
            <a:spLocks noGrp="1"/>
          </p:cNvSpPr>
          <p:nvPr>
            <p:ph type="body" sz="quarter" idx="3"/>
          </p:nvPr>
        </p:nvSpPr>
        <p:spPr/>
        <p:txBody>
          <a:bodyPr/>
          <a:lstStyle/>
          <a:p>
            <a:r>
              <a:rPr lang="it-IT" u="sng" dirty="0" smtClean="0"/>
              <a:t>VIA PITIA</a:t>
            </a:r>
            <a:endParaRPr lang="it-IT" u="sng" dirty="0"/>
          </a:p>
        </p:txBody>
      </p:sp>
      <p:sp>
        <p:nvSpPr>
          <p:cNvPr id="6" name="Segnaposto contenuto 5"/>
          <p:cNvSpPr>
            <a:spLocks noGrp="1"/>
          </p:cNvSpPr>
          <p:nvPr>
            <p:ph sz="quarter" idx="4"/>
          </p:nvPr>
        </p:nvSpPr>
        <p:spPr/>
        <p:txBody>
          <a:bodyPr>
            <a:normAutofit/>
          </a:bodyPr>
          <a:lstStyle/>
          <a:p>
            <a:r>
              <a:rPr lang="it-IT" sz="2000" dirty="0"/>
              <a:t>I percorsi e le aree di raccolta (</a:t>
            </a:r>
            <a:r>
              <a:rPr lang="it-IT" sz="2000" dirty="0" smtClean="0"/>
              <a:t>1-2-3) </a:t>
            </a:r>
            <a:r>
              <a:rPr lang="it-IT" sz="2000" dirty="0"/>
              <a:t>sono </a:t>
            </a:r>
            <a:r>
              <a:rPr lang="it-IT" sz="2000" dirty="0" smtClean="0"/>
              <a:t>gli stessi </a:t>
            </a:r>
            <a:r>
              <a:rPr lang="it-IT" sz="2000" dirty="0"/>
              <a:t>che le </a:t>
            </a:r>
            <a:r>
              <a:rPr lang="it-IT" sz="2000" dirty="0" smtClean="0"/>
              <a:t>classi </a:t>
            </a:r>
            <a:r>
              <a:rPr lang="it-IT" sz="2000" dirty="0"/>
              <a:t>percorrono ogni giorno in uscita dall’istituto</a:t>
            </a:r>
            <a:r>
              <a:rPr lang="it-IT" sz="2000" dirty="0" smtClean="0"/>
              <a:t>.</a:t>
            </a:r>
          </a:p>
          <a:p>
            <a:r>
              <a:rPr lang="it-IT" b="1" dirty="0" smtClean="0"/>
              <a:t>In caso di Evacuazione gli alunni che seguono il percorsi 1  si dirigono su ronco II a via </a:t>
            </a:r>
            <a:r>
              <a:rPr lang="it-IT" b="1" dirty="0" err="1" smtClean="0"/>
              <a:t>Tisia</a:t>
            </a:r>
            <a:r>
              <a:rPr lang="it-IT" b="1" dirty="0" smtClean="0"/>
              <a:t>.</a:t>
            </a:r>
            <a:endParaRPr lang="it-IT"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SEDE    CENTRALE   </a:t>
            </a:r>
            <a:r>
              <a:rPr lang="it-IT" dirty="0" err="1" smtClean="0"/>
              <a:t>DI</a:t>
            </a:r>
            <a:r>
              <a:rPr lang="it-IT" dirty="0" smtClean="0"/>
              <a:t>   VIA   TISIA</a:t>
            </a:r>
            <a:endParaRPr lang="it-IT" dirty="0"/>
          </a:p>
        </p:txBody>
      </p:sp>
      <p:sp>
        <p:nvSpPr>
          <p:cNvPr id="3" name="Segnaposto immagine 2"/>
          <p:cNvSpPr>
            <a:spLocks noGrp="1"/>
          </p:cNvSpPr>
          <p:nvPr>
            <p:ph type="pic" idx="1"/>
          </p:nvPr>
        </p:nvSpPr>
        <p:spPr>
          <a:xfrm>
            <a:off x="611560" y="476672"/>
            <a:ext cx="7704856" cy="4466927"/>
          </a:xfrm>
        </p:spPr>
      </p:sp>
      <p:sp>
        <p:nvSpPr>
          <p:cNvPr id="4" name="Segnaposto testo 3"/>
          <p:cNvSpPr>
            <a:spLocks noGrp="1"/>
          </p:cNvSpPr>
          <p:nvPr>
            <p:ph type="body" sz="half" idx="2"/>
          </p:nvPr>
        </p:nvSpPr>
        <p:spPr/>
        <p:txBody>
          <a:bodyPr/>
          <a:lstStyle/>
          <a:p>
            <a:endParaRPr lang="it-IT"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pic>
        <p:nvPicPr>
          <p:cNvPr id="2049" name="image1.jpeg"/>
          <p:cNvPicPr>
            <a:picLocks noChangeAspect="1" noChangeArrowheads="1"/>
          </p:cNvPicPr>
          <p:nvPr/>
        </p:nvPicPr>
        <p:blipFill>
          <a:blip r:embed="rId2" cstate="print"/>
          <a:srcRect/>
          <a:stretch>
            <a:fillRect/>
          </a:stretch>
        </p:blipFill>
        <p:spPr bwMode="auto">
          <a:xfrm>
            <a:off x="1475656" y="1052736"/>
            <a:ext cx="6192688" cy="3168352"/>
          </a:xfrm>
          <a:prstGeom prst="rect">
            <a:avLst/>
          </a:prstGeom>
          <a:noFill/>
        </p:spPr>
      </p:pic>
      <p:sp>
        <p:nvSpPr>
          <p:cNvPr id="2051" name="Rectangle 3"/>
          <p:cNvSpPr>
            <a:spLocks noChangeArrowheads="1"/>
          </p:cNvSpPr>
          <p:nvPr/>
        </p:nvSpPr>
        <p:spPr bwMode="auto">
          <a:xfrm>
            <a:off x="0" y="2486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immagine 2"/>
          <p:cNvSpPr>
            <a:spLocks noGrp="1"/>
          </p:cNvSpPr>
          <p:nvPr>
            <p:ph type="pic" idx="1"/>
          </p:nvPr>
        </p:nvSpPr>
        <p:spPr>
          <a:xfrm>
            <a:off x="683568" y="404664"/>
            <a:ext cx="7848872" cy="4330824"/>
          </a:xfrm>
        </p:spPr>
      </p:sp>
      <p:sp>
        <p:nvSpPr>
          <p:cNvPr id="4" name="Segnaposto testo 3"/>
          <p:cNvSpPr>
            <a:spLocks noGrp="1"/>
          </p:cNvSpPr>
          <p:nvPr>
            <p:ph type="body" sz="half" idx="2"/>
          </p:nvPr>
        </p:nvSpPr>
        <p:spPr/>
        <p:txBody>
          <a:bodyPr/>
          <a:lstStyle/>
          <a:p>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immagine 2"/>
          <p:cNvSpPr>
            <a:spLocks noGrp="1"/>
          </p:cNvSpPr>
          <p:nvPr>
            <p:ph type="pic" idx="1"/>
          </p:nvPr>
        </p:nvSpPr>
        <p:spPr>
          <a:xfrm>
            <a:off x="1043608" y="404664"/>
            <a:ext cx="6984776" cy="4464496"/>
          </a:xfrm>
        </p:spPr>
      </p:sp>
      <p:sp>
        <p:nvSpPr>
          <p:cNvPr id="4" name="Segnaposto testo 3"/>
          <p:cNvSpPr>
            <a:spLocks noGrp="1"/>
          </p:cNvSpPr>
          <p:nvPr>
            <p:ph type="body" sz="half" idx="2"/>
          </p:nvPr>
        </p:nvSpPr>
        <p:spPr/>
        <p:txBody>
          <a:bodyPr/>
          <a:lstStyle/>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SEDE    </a:t>
            </a:r>
            <a:r>
              <a:rPr lang="it-IT" dirty="0" err="1" smtClean="0"/>
              <a:t>DI</a:t>
            </a:r>
            <a:r>
              <a:rPr lang="it-IT" dirty="0" smtClean="0"/>
              <a:t>   VIA   PITIA</a:t>
            </a:r>
            <a:endParaRPr lang="it-IT" dirty="0"/>
          </a:p>
        </p:txBody>
      </p:sp>
      <p:sp>
        <p:nvSpPr>
          <p:cNvPr id="4" name="Segnaposto testo 3"/>
          <p:cNvSpPr>
            <a:spLocks noGrp="1"/>
          </p:cNvSpPr>
          <p:nvPr>
            <p:ph type="body" sz="half" idx="2"/>
          </p:nvPr>
        </p:nvSpPr>
        <p:spPr/>
        <p:txBody>
          <a:bodyPr/>
          <a:lstStyle/>
          <a:p>
            <a:endParaRPr lang="it-IT"/>
          </a:p>
        </p:txBody>
      </p:sp>
      <p:pic>
        <p:nvPicPr>
          <p:cNvPr id="2050" name="image33.jpeg"/>
          <p:cNvPicPr>
            <a:picLocks noGrp="1" noChangeAspect="1" noChangeArrowheads="1"/>
          </p:cNvPicPr>
          <p:nvPr>
            <p:ph type="pic" idx="1"/>
          </p:nvPr>
        </p:nvPicPr>
        <p:blipFill>
          <a:blip r:embed="rId2" cstate="print"/>
          <a:srcRect l="4744" r="4744"/>
          <a:stretch>
            <a:fillRect/>
          </a:stretch>
        </p:blipFill>
        <p:spPr bwMode="auto">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ESTRATTO DAL PIANO Dl EVACUAZIONE</a:t>
            </a:r>
            <a:r>
              <a:rPr lang="it-IT" sz="2400" dirty="0" smtClean="0"/>
              <a:t/>
            </a:r>
            <a:br>
              <a:rPr lang="it-IT" sz="2400" dirty="0" smtClean="0"/>
            </a:br>
            <a:r>
              <a:rPr lang="it-IT" sz="2400" b="1" dirty="0" smtClean="0"/>
              <a:t>‑ INFORMAZIONI PER GLI ALLIEVI -</a:t>
            </a:r>
            <a:endParaRPr lang="it-IT" sz="2400" dirty="0"/>
          </a:p>
        </p:txBody>
      </p:sp>
      <p:sp>
        <p:nvSpPr>
          <p:cNvPr id="3" name="Segnaposto contenuto 2"/>
          <p:cNvSpPr>
            <a:spLocks noGrp="1"/>
          </p:cNvSpPr>
          <p:nvPr>
            <p:ph idx="1"/>
          </p:nvPr>
        </p:nvSpPr>
        <p:spPr>
          <a:xfrm>
            <a:off x="457200" y="1340768"/>
            <a:ext cx="8229600" cy="5040560"/>
          </a:xfrm>
        </p:spPr>
        <p:txBody>
          <a:bodyPr>
            <a:normAutofit fontScale="32500" lnSpcReduction="20000"/>
          </a:bodyPr>
          <a:lstStyle/>
          <a:p>
            <a:r>
              <a:rPr lang="it-IT" dirty="0" smtClean="0"/>
              <a:t> </a:t>
            </a:r>
          </a:p>
          <a:p>
            <a:r>
              <a:rPr lang="it-IT" dirty="0" smtClean="0"/>
              <a:t>Per garantire le migliori condizioni di sicurezza, per la nostra Scuola è stato elaborato un piano di evacuazione dell'edificio scolastico, cioè un progetto per individuare i comportamenti che tutti debbono adottare in caso di calamità.</a:t>
            </a:r>
          </a:p>
          <a:p>
            <a:r>
              <a:rPr lang="it-IT" b="1" dirty="0" smtClean="0"/>
              <a:t>Il Piano di evacuazione dell'edificio (</a:t>
            </a:r>
            <a:r>
              <a:rPr lang="it-IT" b="1" dirty="0" err="1" smtClean="0"/>
              <a:t>P.d.E.</a:t>
            </a:r>
            <a:r>
              <a:rPr lang="it-IT" b="1" dirty="0" smtClean="0"/>
              <a:t>) prende in considerazione tre ipotesi di rischio:</a:t>
            </a:r>
            <a:r>
              <a:rPr lang="it-IT" dirty="0" smtClean="0"/>
              <a:t> </a:t>
            </a:r>
            <a:r>
              <a:rPr lang="it-IT" b="1" dirty="0" smtClean="0"/>
              <a:t>sisma, incendio, emergenza di tipo non specificato.</a:t>
            </a:r>
            <a:endParaRPr lang="it-IT" dirty="0" smtClean="0"/>
          </a:p>
          <a:p>
            <a:r>
              <a:rPr lang="it-IT" dirty="0" smtClean="0"/>
              <a:t>Con l'espressione "emergenza di tipo non specificato" si intende una generica ipotesi di rischio, che può comprendere eventi calamitosi di varia natura, come un grave incidente nella zona industriale o un attentato terroristico o quant'altro.</a:t>
            </a:r>
          </a:p>
          <a:p>
            <a:r>
              <a:rPr lang="it-IT" sz="4300" b="1" dirty="0" smtClean="0"/>
              <a:t>E' importante che tutti gli studenti comprendano quali comportamenti debbano tenere in caso di incidenti o calamità, perché l'esperienza dimostra che spesso si rivela più pericolosa l'uscita disordinata e precipitosa, che la causa della fuga.</a:t>
            </a:r>
          </a:p>
          <a:p>
            <a:r>
              <a:rPr lang="it-IT" dirty="0" smtClean="0"/>
              <a:t>Al verificarsi di una emergenza, nel caso si renda necessario allontanarsi dall'edificio scolastico, </a:t>
            </a:r>
            <a:r>
              <a:rPr lang="it-IT" dirty="0" err="1" smtClean="0"/>
              <a:t>I'Uff</a:t>
            </a:r>
            <a:r>
              <a:rPr lang="it-IT" dirty="0" smtClean="0"/>
              <a:t>. di Presidenza farà diffondere prima un segnale di preallarme che serve ad avvertire tutti che occorre prepararsi ad abbandonare l'edificio, quindi, entro il più breve tempo possibile, diramerà il segnale di allarme che è il segnale stabilito per lasciare la classe e raggiungere la zona assegnata (area di raccolta).</a:t>
            </a:r>
          </a:p>
          <a:p>
            <a:r>
              <a:rPr lang="it-IT" b="1" dirty="0" smtClean="0"/>
              <a:t>I percorsi e le aree di raccolta (1-2-3-4-5-6 per via </a:t>
            </a:r>
            <a:r>
              <a:rPr lang="it-IT" b="1" dirty="0" err="1" smtClean="0"/>
              <a:t>Tisia</a:t>
            </a:r>
            <a:r>
              <a:rPr lang="it-IT" b="1" dirty="0" smtClean="0"/>
              <a:t>, e 1-2-3- per via Pitia) sono le stesse che le classi col docente accompagnatore percorrono ogni giorno in uscita dall’istituto.</a:t>
            </a:r>
            <a:endParaRPr lang="it-IT" dirty="0" smtClean="0"/>
          </a:p>
          <a:p>
            <a:r>
              <a:rPr lang="it-IT" dirty="0" smtClean="0"/>
              <a:t>L'intervallo di tempo tra i due segnali (quello di preallarme e di allarme) è fondamentale per garantire che tutto si svolga senza incidenti. In questo arco di tempo il personale ausiliario provvederà ad aprire le aperture esterne e a controllare che i percorsi di fuga, le uscite, ecc. siano praticabili. I docenti e gli allievi in questo intervallo di tempo si prepareranno ad abbandonare l'edificio ordinatamente, quindi apriranno completamente la porta, e avuto cura di recuperare il registro, indossati eventualmente i cappotti, si raccoglieranno in gruppo.</a:t>
            </a:r>
          </a:p>
          <a:p>
            <a:r>
              <a:rPr lang="it-IT" dirty="0" smtClean="0"/>
              <a:t> </a:t>
            </a:r>
          </a:p>
          <a:p>
            <a:r>
              <a:rPr lang="it-IT" sz="3700" b="1" dirty="0" smtClean="0"/>
              <a:t>Via </a:t>
            </a:r>
            <a:r>
              <a:rPr lang="it-IT" sz="3700" b="1" dirty="0" err="1" smtClean="0"/>
              <a:t>Tisia</a:t>
            </a:r>
            <a:r>
              <a:rPr lang="it-IT" sz="3700" b="1" dirty="0" smtClean="0"/>
              <a:t> : Preallarme </a:t>
            </a:r>
            <a:r>
              <a:rPr lang="it-IT" b="1" dirty="0" smtClean="0"/>
              <a:t>- suono ininterrotto e prolungato della campanella.</a:t>
            </a:r>
          </a:p>
          <a:p>
            <a:r>
              <a:rPr lang="it-IT" b="1" dirty="0" smtClean="0"/>
              <a:t>                      </a:t>
            </a:r>
            <a:r>
              <a:rPr lang="it-IT" sz="3700" b="1" dirty="0" smtClean="0"/>
              <a:t>Allarme</a:t>
            </a:r>
            <a:r>
              <a:rPr lang="it-IT" b="1" dirty="0" smtClean="0"/>
              <a:t> - suono della sirena.</a:t>
            </a:r>
          </a:p>
          <a:p>
            <a:endParaRPr lang="it-IT" b="1" dirty="0" smtClean="0"/>
          </a:p>
          <a:p>
            <a:r>
              <a:rPr lang="it-IT" sz="3700" b="1" dirty="0" smtClean="0"/>
              <a:t>Via Pitia : Preallarme </a:t>
            </a:r>
            <a:r>
              <a:rPr lang="it-IT" b="1" dirty="0" smtClean="0"/>
              <a:t>suono intermittente della campanella.</a:t>
            </a:r>
          </a:p>
          <a:p>
            <a:r>
              <a:rPr lang="it-IT" b="1" dirty="0" smtClean="0"/>
              <a:t>                      </a:t>
            </a:r>
            <a:r>
              <a:rPr lang="it-IT" sz="3700" b="1" dirty="0" smtClean="0"/>
              <a:t>Allarme</a:t>
            </a:r>
            <a:r>
              <a:rPr lang="it-IT" b="1" dirty="0" smtClean="0"/>
              <a:t> - suono ininterrotto e prolungato della campanella.</a:t>
            </a:r>
          </a:p>
          <a:p>
            <a:r>
              <a:rPr lang="it-IT" dirty="0" smtClean="0"/>
              <a:t> </a:t>
            </a:r>
          </a:p>
          <a:p>
            <a:r>
              <a:rPr lang="it-IT" dirty="0" smtClean="0"/>
              <a:t>In ogni locale della scuola, sulla porta d'ingresso, è stata affissa una planimetria della scuola con indicata la posizione del locale ed il percorso che gli occupanti (studenti, docenti, personale non docente) dovranno seguire nelle emergenze, per raggiungere l'area di raccolta assegnata.</a:t>
            </a:r>
          </a:p>
          <a:p>
            <a:r>
              <a:rPr lang="it-IT" dirty="0" smtClean="0"/>
              <a:t>Gli allievi portatori di handicap, accompagnati dal docente di sostegno o da altro adulto, potranno utilizzare in ogni circostanza la più vicina apertura agibile.</a:t>
            </a:r>
          </a:p>
          <a:p>
            <a:r>
              <a:rPr lang="it-IT" b="1" dirty="0" smtClean="0"/>
              <a:t>  </a:t>
            </a:r>
            <a:endParaRPr lang="it-IT" dirty="0" smtClean="0"/>
          </a:p>
          <a:p>
            <a:r>
              <a:rPr lang="it-IT" sz="4300" b="1" dirty="0" smtClean="0"/>
              <a:t>La sede centrale</a:t>
            </a:r>
            <a:r>
              <a:rPr lang="it-IT" b="1" dirty="0" smtClean="0"/>
              <a:t>, ad oggi, è già dotata di un impianto di diffusione sonora, che consentirà all'Ufficio di Presidenza di avvertire a voce tutte le classi, ma comunque il segnale di preallarme sarà dato dal suono continuo della campanella, mentre il segnale di allarme sarà dato dal suono della sirena. </a:t>
            </a:r>
            <a:endParaRPr lang="it-IT" dirty="0" smtClean="0"/>
          </a:p>
          <a:p>
            <a:endParaRPr lang="it-IT" dirty="0"/>
          </a:p>
        </p:txBody>
      </p:sp>
      <p:pic>
        <p:nvPicPr>
          <p:cNvPr id="5" name="Immagine 4" descr="Pianta Via Pitia primo piano 1.jpg"/>
          <p:cNvPicPr>
            <a:picLocks noChangeAspect="1"/>
          </p:cNvPicPr>
          <p:nvPr/>
        </p:nvPicPr>
        <p:blipFill>
          <a:blip r:embed="rId2" cstate="print"/>
          <a:stretch>
            <a:fillRect/>
          </a:stretch>
        </p:blipFill>
        <p:spPr>
          <a:xfrm>
            <a:off x="0" y="200918"/>
            <a:ext cx="9144000" cy="6456164"/>
          </a:xfrm>
          <a:prstGeom prst="rect">
            <a:avLst/>
          </a:prstGeom>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621</Words>
  <Application>Microsoft Office PowerPoint</Application>
  <PresentationFormat>Presentazione su schermo (4:3)</PresentationFormat>
  <Paragraphs>147</Paragraphs>
  <Slides>17</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17</vt:i4>
      </vt:variant>
    </vt:vector>
  </HeadingPairs>
  <TitlesOfParts>
    <vt:vector size="19" baseType="lpstr">
      <vt:lpstr>Tema di Office</vt:lpstr>
      <vt:lpstr>Acrobat Document</vt:lpstr>
      <vt:lpstr>PIANO  DI  EVACUAZIONE</vt:lpstr>
      <vt:lpstr>IPOTESI  DI  RISCHIO</vt:lpstr>
      <vt:lpstr>PREALLARME  E  ALLARME</vt:lpstr>
      <vt:lpstr>PERCORSI  E  AREE  DI  RACCOLTA</vt:lpstr>
      <vt:lpstr>SEDE    CENTRALE   DI   VIA   TISIA</vt:lpstr>
      <vt:lpstr>Diapositiva 6</vt:lpstr>
      <vt:lpstr>Diapositiva 7</vt:lpstr>
      <vt:lpstr>SEDE    DI   VIA   PITIA</vt:lpstr>
      <vt:lpstr>ESTRATTO DAL PIANO Dl EVACUAZIONE ‑ INFORMAZIONI PER GLI ALLIEVI -</vt:lpstr>
      <vt:lpstr>Diapositiva 10</vt:lpstr>
      <vt:lpstr>Diapositiva 11</vt:lpstr>
      <vt:lpstr>Diapositiva 12</vt:lpstr>
      <vt:lpstr>Diapositiva 13</vt:lpstr>
      <vt:lpstr>NORME DI COMPORTAMENTO DEGLI  ALUNNI </vt:lpstr>
      <vt:lpstr>PROCEDURE  DI  COMPORTAMENTO ED  EVACUAZIONE - DISABILI  - </vt:lpstr>
      <vt:lpstr>ESTRATTO DAL PIANO DI EVACUAZIONE   DELL'EDIFICIO SCOLASTICO INFORMAZIONI PER I DOCENTI </vt:lpstr>
      <vt:lpstr>NORME DI COMPORTAMENTO DEI DOCENTI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PIANO  DI  EVACUAZIONE</dc:title>
  <dc:creator>Giuseppe</dc:creator>
  <cp:lastModifiedBy>Giuseppe</cp:lastModifiedBy>
  <cp:revision>41</cp:revision>
  <dcterms:created xsi:type="dcterms:W3CDTF">2021-10-16T15:31:16Z</dcterms:created>
  <dcterms:modified xsi:type="dcterms:W3CDTF">2022-09-15T14:14:44Z</dcterms:modified>
</cp:coreProperties>
</file>